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9"/>
  </p:notesMasterIdLst>
  <p:sldIdLst>
    <p:sldId id="258" r:id="rId3"/>
    <p:sldId id="277" r:id="rId4"/>
    <p:sldId id="259" r:id="rId5"/>
    <p:sldId id="260" r:id="rId6"/>
    <p:sldId id="261" r:id="rId7"/>
    <p:sldId id="279" r:id="rId8"/>
  </p:sldIdLst>
  <p:sldSz cx="24385588" cy="13717588"/>
  <p:notesSz cx="6858000" cy="9144000"/>
  <p:defaultTextStyle>
    <a:defPPr>
      <a:defRPr lang="pl-PL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  <a:srgbClr val="E1E3E9"/>
    <a:srgbClr val="A8A8A0"/>
    <a:srgbClr val="00A99D"/>
    <a:srgbClr val="CCCCCC"/>
    <a:srgbClr val="010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4638" autoAdjust="0"/>
  </p:normalViewPr>
  <p:slideViewPr>
    <p:cSldViewPr showGuides="1">
      <p:cViewPr>
        <p:scale>
          <a:sx n="40" d="100"/>
          <a:sy n="40" d="100"/>
        </p:scale>
        <p:origin x="-576" y="-264"/>
      </p:cViewPr>
      <p:guideLst>
        <p:guide orient="horz" pos="963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A11D9-9F9D-4B35-A963-C7E3D4E181C5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122F5-2F9A-41CB-9C86-5947C4CEEC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04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T"/>
          <p:cNvSpPr>
            <a:spLocks noGrp="1"/>
          </p:cNvSpPr>
          <p:nvPr>
            <p:ph type="ctrTitle"/>
          </p:nvPr>
        </p:nvSpPr>
        <p:spPr>
          <a:xfrm>
            <a:off x="4127898" y="7794898"/>
            <a:ext cx="11953328" cy="1512168"/>
          </a:xfrm>
        </p:spPr>
        <p:txBody>
          <a:bodyPr anchor="t">
            <a:normAutofit/>
          </a:bodyPr>
          <a:lstStyle>
            <a:lvl1pPr algn="l">
              <a:defRPr sz="7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91594" y="4482530"/>
            <a:ext cx="10801994" cy="720080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0" y="1458194"/>
            <a:ext cx="24385588" cy="1225939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7" name="Tytuł 1"/>
          <p:cNvSpPr>
            <a:spLocks noGrp="1"/>
          </p:cNvSpPr>
          <p:nvPr>
            <p:ph type="title" hasCustomPrompt="1"/>
          </p:nvPr>
        </p:nvSpPr>
        <p:spPr>
          <a:xfrm>
            <a:off x="1103562" y="2026800"/>
            <a:ext cx="14041560" cy="1447618"/>
          </a:xfrm>
          <a:solidFill>
            <a:srgbClr val="E1E3E9">
              <a:alpha val="57647"/>
            </a:srgbClr>
          </a:solidFill>
        </p:spPr>
        <p:txBody>
          <a:bodyPr lIns="468000" anchor="t" anchorCtr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8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103562" y="2970362"/>
            <a:ext cx="14041560" cy="504056"/>
          </a:xfrm>
        </p:spPr>
        <p:txBody>
          <a:bodyPr lIns="468000" tIns="0" anchor="t" anchorCtr="0">
            <a:normAutofit/>
          </a:bodyPr>
          <a:lstStyle>
            <a:lvl1pPr marL="0" indent="0">
              <a:buNone/>
              <a:defRPr sz="2400">
                <a:solidFill>
                  <a:srgbClr val="4D4D4D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pl-PL" dirty="0" smtClean="0"/>
              <a:t>PODTYTUŁ SLAJDU</a:t>
            </a:r>
          </a:p>
        </p:txBody>
      </p:sp>
      <p:sp>
        <p:nvSpPr>
          <p:cNvPr id="19" name="Line 62"/>
          <p:cNvSpPr>
            <a:spLocks noChangeShapeType="1"/>
          </p:cNvSpPr>
          <p:nvPr userDrawn="1"/>
        </p:nvSpPr>
        <p:spPr bwMode="auto">
          <a:xfrm flipH="1">
            <a:off x="1301750" y="2178274"/>
            <a:ext cx="0" cy="1112838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 hasCustomPrompt="1"/>
          </p:nvPr>
        </p:nvSpPr>
        <p:spPr>
          <a:xfrm>
            <a:off x="4991994" y="810122"/>
            <a:ext cx="18650072" cy="864096"/>
          </a:xfrm>
        </p:spPr>
        <p:txBody>
          <a:bodyPr lIns="0" tIns="0" b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700" b="0" baseline="0">
                <a:solidFill>
                  <a:srgbClr val="CCCCCC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TYTUŁ PREZENTACJI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4199906" y="2393528"/>
            <a:ext cx="14833600" cy="9721850"/>
          </a:xfrm>
        </p:spPr>
        <p:txBody>
          <a:bodyPr/>
          <a:lstStyle>
            <a:lvl1pPr algn="ctr">
              <a:buNone/>
              <a:defRPr baseline="0"/>
            </a:lvl1pPr>
          </a:lstStyle>
          <a:p>
            <a:r>
              <a:rPr lang="pl-PL" smtClean="0"/>
              <a:t>Kliknij ikonę, aby dodać obraz</a:t>
            </a:r>
            <a:endParaRPr lang="pl-PL" dirty="0" smtClean="0"/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3984303" y="12764417"/>
            <a:ext cx="7416800" cy="95317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3983882" y="12259047"/>
            <a:ext cx="7417221" cy="47727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29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73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59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47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78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67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3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07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20400" y="2026800"/>
            <a:ext cx="21947029" cy="864000"/>
          </a:xfrm>
        </p:spPr>
        <p:txBody>
          <a:bodyPr lIns="36000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1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210780" y="2898354"/>
            <a:ext cx="21962440" cy="432048"/>
          </a:xfrm>
        </p:spPr>
        <p:txBody>
          <a:bodyPr lIns="360000" anchor="ctr">
            <a:normAutofit/>
          </a:bodyPr>
          <a:lstStyle>
            <a:lvl1pPr marL="0" indent="0">
              <a:buNone/>
              <a:defRPr sz="2400">
                <a:solidFill>
                  <a:srgbClr val="4D4D4D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pl-PL" dirty="0" smtClean="0"/>
              <a:t>PODTYTUŁ SLAJDU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1247578" y="3330402"/>
            <a:ext cx="21890432" cy="9720436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16153234" y="11035258"/>
            <a:ext cx="6984775" cy="20155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52813" y="10529888"/>
            <a:ext cx="6985197" cy="57737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4" hasCustomPrompt="1"/>
          </p:nvPr>
        </p:nvSpPr>
        <p:spPr>
          <a:xfrm>
            <a:off x="2111674" y="810122"/>
            <a:ext cx="18866096" cy="864096"/>
          </a:xfrm>
        </p:spPr>
        <p:txBody>
          <a:bodyPr lIns="0" tIns="0" b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AKCJA SPOŁECZNO-EDUKACYJNA ŻONKILE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65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525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35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9888538" y="4410521"/>
            <a:ext cx="13321480" cy="8640317"/>
          </a:xfrm>
        </p:spPr>
        <p:txBody>
          <a:bodyPr/>
          <a:lstStyle>
            <a:lvl1pPr>
              <a:buNone/>
              <a:defRPr>
                <a:solidFill>
                  <a:srgbClr val="4D4D4D"/>
                </a:solidFill>
              </a:defRPr>
            </a:lvl1pPr>
            <a:lvl2pPr>
              <a:buNone/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9888538" y="3330402"/>
            <a:ext cx="13321480" cy="108012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2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ŚRÓDTYTUŁ</a:t>
            </a:r>
          </a:p>
        </p:txBody>
      </p:sp>
      <p:sp>
        <p:nvSpPr>
          <p:cNvPr id="13" name="Tytuł 1"/>
          <p:cNvSpPr>
            <a:spLocks noGrp="1"/>
          </p:cNvSpPr>
          <p:nvPr>
            <p:ph type="title" hasCustomPrompt="1"/>
          </p:nvPr>
        </p:nvSpPr>
        <p:spPr>
          <a:xfrm>
            <a:off x="1103562" y="2026800"/>
            <a:ext cx="14041560" cy="1447618"/>
          </a:xfrm>
          <a:solidFill>
            <a:srgbClr val="E1E3E9">
              <a:alpha val="57647"/>
            </a:srgbClr>
          </a:solidFill>
        </p:spPr>
        <p:txBody>
          <a:bodyPr lIns="468000" anchor="t" anchorCtr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103562" y="2970362"/>
            <a:ext cx="14041560" cy="504056"/>
          </a:xfrm>
        </p:spPr>
        <p:txBody>
          <a:bodyPr lIns="468000" tIns="0" anchor="t" anchorCtr="0">
            <a:normAutofit/>
          </a:bodyPr>
          <a:lstStyle>
            <a:lvl1pPr marL="0" indent="0">
              <a:buNone/>
              <a:defRPr sz="2400">
                <a:solidFill>
                  <a:srgbClr val="4D4D4D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pl-PL" dirty="0" smtClean="0"/>
              <a:t>PODTYTUŁ SLAJDU</a:t>
            </a:r>
          </a:p>
        </p:txBody>
      </p:sp>
      <p:sp>
        <p:nvSpPr>
          <p:cNvPr id="17" name="Line 62"/>
          <p:cNvSpPr>
            <a:spLocks noChangeShapeType="1"/>
          </p:cNvSpPr>
          <p:nvPr userDrawn="1"/>
        </p:nvSpPr>
        <p:spPr bwMode="auto">
          <a:xfrm flipH="1">
            <a:off x="1301750" y="2178274"/>
            <a:ext cx="0" cy="1112838"/>
          </a:xfrm>
          <a:prstGeom prst="line">
            <a:avLst/>
          </a:prstGeom>
          <a:noFill/>
          <a:ln w="38100" cap="flat">
            <a:solidFill>
              <a:srgbClr val="3333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zorze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4055890" y="3546425"/>
            <a:ext cx="13321480" cy="8640317"/>
          </a:xfrm>
        </p:spPr>
        <p:txBody>
          <a:bodyPr/>
          <a:lstStyle>
            <a:lvl1pPr>
              <a:buNone/>
              <a:defRPr>
                <a:solidFill>
                  <a:srgbClr val="4D4D4D"/>
                </a:solidFill>
              </a:defRPr>
            </a:lvl1pPr>
            <a:lvl2pPr>
              <a:buNone/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4055890" y="2466306"/>
            <a:ext cx="13321480" cy="108012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2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ŚRÓDTYTUŁ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455490" y="2394298"/>
            <a:ext cx="9433048" cy="9360941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9888538" y="6497637"/>
            <a:ext cx="13321480" cy="6840537"/>
          </a:xfrm>
        </p:spPr>
        <p:txBody>
          <a:bodyPr/>
          <a:lstStyle>
            <a:lvl1pPr>
              <a:buNone/>
              <a:defRPr>
                <a:solidFill>
                  <a:srgbClr val="4D4D4D"/>
                </a:solidFill>
              </a:defRPr>
            </a:lvl1pPr>
            <a:lvl2pPr>
              <a:buNone/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1247579" y="12260707"/>
            <a:ext cx="7344815" cy="165487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4" hasCustomPrompt="1"/>
          </p:nvPr>
        </p:nvSpPr>
        <p:spPr>
          <a:xfrm>
            <a:off x="1247157" y="11755338"/>
            <a:ext cx="7345237" cy="50405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/>
          </p:cNvSpPr>
          <p:nvPr>
            <p:ph type="pic" sz="quarter" idx="15"/>
          </p:nvPr>
        </p:nvSpPr>
        <p:spPr>
          <a:xfrm>
            <a:off x="1246188" y="8082136"/>
            <a:ext cx="7092269" cy="5093356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9888960" y="4914578"/>
            <a:ext cx="13321480" cy="4320480"/>
          </a:xfrm>
        </p:spPr>
        <p:txBody>
          <a:bodyPr/>
          <a:lstStyle>
            <a:lvl1pPr>
              <a:buNone/>
              <a:defRPr>
                <a:solidFill>
                  <a:srgbClr val="4D4D4D"/>
                </a:solidFill>
              </a:defRPr>
            </a:lvl1pPr>
            <a:lvl2pPr>
              <a:buNone/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1246188" y="2393504"/>
            <a:ext cx="7092269" cy="5093356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7" hasCustomPrompt="1"/>
          </p:nvPr>
        </p:nvSpPr>
        <p:spPr>
          <a:xfrm>
            <a:off x="9888960" y="4194498"/>
            <a:ext cx="13321480" cy="72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42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ŚRÓDTYTUŁ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20" hasCustomPrompt="1"/>
          </p:nvPr>
        </p:nvSpPr>
        <p:spPr>
          <a:xfrm>
            <a:off x="9888538" y="12187386"/>
            <a:ext cx="13320712" cy="107947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21" hasCustomPrompt="1"/>
          </p:nvPr>
        </p:nvSpPr>
        <p:spPr>
          <a:xfrm>
            <a:off x="9889110" y="11682686"/>
            <a:ext cx="13320140" cy="57670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2.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 </a:t>
            </a:r>
            <a:r>
              <a:rPr lang="pl-PL" dirty="0" smtClean="0"/>
              <a:t>TYTUŁ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22" hasCustomPrompt="1"/>
          </p:nvPr>
        </p:nvSpPr>
        <p:spPr>
          <a:xfrm>
            <a:off x="9888538" y="10243170"/>
            <a:ext cx="13320712" cy="107947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21" name="Symbol zastępczy tekstu 9"/>
          <p:cNvSpPr>
            <a:spLocks noGrp="1"/>
          </p:cNvSpPr>
          <p:nvPr>
            <p:ph type="body" sz="quarter" idx="23" hasCustomPrompt="1"/>
          </p:nvPr>
        </p:nvSpPr>
        <p:spPr>
          <a:xfrm>
            <a:off x="9889110" y="9738470"/>
            <a:ext cx="13320140" cy="576708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1.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/>
          <p:cNvSpPr>
            <a:spLocks noGrp="1"/>
          </p:cNvSpPr>
          <p:nvPr>
            <p:ph type="pic" sz="quarter" idx="16" hasCustomPrompt="1"/>
          </p:nvPr>
        </p:nvSpPr>
        <p:spPr>
          <a:xfrm>
            <a:off x="4125268" y="2321817"/>
            <a:ext cx="7922270" cy="396081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20" hasCustomPrompt="1"/>
          </p:nvPr>
        </p:nvSpPr>
        <p:spPr>
          <a:xfrm>
            <a:off x="12336463" y="12764094"/>
            <a:ext cx="7921227" cy="1079476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21" hasCustomPrompt="1"/>
          </p:nvPr>
        </p:nvSpPr>
        <p:spPr>
          <a:xfrm>
            <a:off x="12336463" y="12188030"/>
            <a:ext cx="7921227" cy="648072"/>
          </a:xfrm>
        </p:spPr>
        <p:txBody>
          <a:bodyPr lIns="0" tIns="0" r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4.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22" hasCustomPrompt="1"/>
          </p:nvPr>
        </p:nvSpPr>
        <p:spPr>
          <a:xfrm>
            <a:off x="12336463" y="2321817"/>
            <a:ext cx="7922270" cy="396081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18" name="Symbol zastępczy obrazu 7"/>
          <p:cNvSpPr>
            <a:spLocks noGrp="1"/>
          </p:cNvSpPr>
          <p:nvPr>
            <p:ph type="pic" sz="quarter" idx="23" hasCustomPrompt="1"/>
          </p:nvPr>
        </p:nvSpPr>
        <p:spPr>
          <a:xfrm>
            <a:off x="4125268" y="8011417"/>
            <a:ext cx="7922270" cy="396081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19" name="Symbol zastępczy obrazu 7"/>
          <p:cNvSpPr>
            <a:spLocks noGrp="1"/>
          </p:cNvSpPr>
          <p:nvPr>
            <p:ph type="pic" sz="quarter" idx="24" hasCustomPrompt="1"/>
          </p:nvPr>
        </p:nvSpPr>
        <p:spPr>
          <a:xfrm>
            <a:off x="12336463" y="8011417"/>
            <a:ext cx="7922270" cy="3960813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25" hasCustomPrompt="1"/>
          </p:nvPr>
        </p:nvSpPr>
        <p:spPr>
          <a:xfrm>
            <a:off x="4055890" y="12836102"/>
            <a:ext cx="7921227" cy="1079476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21" name="Symbol zastępczy tekstu 9"/>
          <p:cNvSpPr>
            <a:spLocks noGrp="1"/>
          </p:cNvSpPr>
          <p:nvPr>
            <p:ph type="body" sz="quarter" idx="26" hasCustomPrompt="1"/>
          </p:nvPr>
        </p:nvSpPr>
        <p:spPr>
          <a:xfrm>
            <a:off x="4055890" y="12260038"/>
            <a:ext cx="7921227" cy="648072"/>
          </a:xfrm>
        </p:spPr>
        <p:txBody>
          <a:bodyPr lIns="0" tIns="0" r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3.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22" name="Symbol zastępczy tekstu 9"/>
          <p:cNvSpPr>
            <a:spLocks noGrp="1"/>
          </p:cNvSpPr>
          <p:nvPr>
            <p:ph type="body" sz="quarter" idx="27" hasCustomPrompt="1"/>
          </p:nvPr>
        </p:nvSpPr>
        <p:spPr>
          <a:xfrm>
            <a:off x="4127551" y="7363494"/>
            <a:ext cx="7921227" cy="647428"/>
          </a:xfrm>
        </p:spPr>
        <p:txBody>
          <a:bodyPr lIns="0" tIns="0" rIns="0" bIns="10800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23" name="Symbol zastępczy tekstu 9"/>
          <p:cNvSpPr>
            <a:spLocks noGrp="1"/>
          </p:cNvSpPr>
          <p:nvPr>
            <p:ph type="body" sz="quarter" idx="28" hasCustomPrompt="1"/>
          </p:nvPr>
        </p:nvSpPr>
        <p:spPr>
          <a:xfrm>
            <a:off x="4127551" y="6642770"/>
            <a:ext cx="7921227" cy="648072"/>
          </a:xfrm>
        </p:spPr>
        <p:txBody>
          <a:bodyPr lIns="0" r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1.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24" name="Symbol zastępczy tekstu 9"/>
          <p:cNvSpPr>
            <a:spLocks noGrp="1"/>
          </p:cNvSpPr>
          <p:nvPr>
            <p:ph type="body" sz="quarter" idx="29" hasCustomPrompt="1"/>
          </p:nvPr>
        </p:nvSpPr>
        <p:spPr>
          <a:xfrm>
            <a:off x="12336810" y="7362999"/>
            <a:ext cx="7921227" cy="575915"/>
          </a:xfrm>
        </p:spPr>
        <p:txBody>
          <a:bodyPr lIns="0" t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  <p:sp>
        <p:nvSpPr>
          <p:cNvPr id="25" name="Symbol zastępczy tekstu 9"/>
          <p:cNvSpPr>
            <a:spLocks noGrp="1"/>
          </p:cNvSpPr>
          <p:nvPr>
            <p:ph type="body" sz="quarter" idx="30" hasCustomPrompt="1"/>
          </p:nvPr>
        </p:nvSpPr>
        <p:spPr>
          <a:xfrm>
            <a:off x="12336810" y="6642770"/>
            <a:ext cx="7921227" cy="648072"/>
          </a:xfrm>
        </p:spPr>
        <p:txBody>
          <a:bodyPr lIns="0" rIns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4D4D4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2.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 </a:t>
            </a:r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323232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0" y="1458194"/>
            <a:ext cx="24385588" cy="1225939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0" name="Line 62"/>
          <p:cNvSpPr>
            <a:spLocks noChangeShapeType="1"/>
          </p:cNvSpPr>
          <p:nvPr userDrawn="1"/>
        </p:nvSpPr>
        <p:spPr bwMode="auto">
          <a:xfrm flipH="1">
            <a:off x="1301750" y="2146300"/>
            <a:ext cx="0" cy="1112838"/>
          </a:xfrm>
          <a:prstGeom prst="line">
            <a:avLst/>
          </a:prstGeom>
          <a:noFill/>
          <a:ln w="38100" cap="flat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1103562" y="2026800"/>
            <a:ext cx="14041560" cy="1447618"/>
          </a:xfrm>
          <a:solidFill>
            <a:srgbClr val="010306">
              <a:alpha val="58039"/>
            </a:srgbClr>
          </a:solidFill>
        </p:spPr>
        <p:txBody>
          <a:bodyPr lIns="468000" anchor="t" anchorCtr="0"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103562" y="2970362"/>
            <a:ext cx="14041560" cy="504056"/>
          </a:xfrm>
        </p:spPr>
        <p:txBody>
          <a:bodyPr lIns="468000" tIns="0" anchor="t" anchorCtr="0">
            <a:normAutofit/>
          </a:bodyPr>
          <a:lstStyle>
            <a:lvl1pPr marL="0" indent="0">
              <a:buNone/>
              <a:defRPr sz="2400">
                <a:solidFill>
                  <a:srgbClr val="CCCCCC"/>
                </a:solidFill>
              </a:defRPr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pl-PL" dirty="0" smtClean="0"/>
              <a:t>PODTYTUŁ SLAJDU</a:t>
            </a:r>
          </a:p>
        </p:txBody>
      </p:sp>
      <p:sp>
        <p:nvSpPr>
          <p:cNvPr id="13" name="Line 62"/>
          <p:cNvSpPr>
            <a:spLocks noChangeShapeType="1"/>
          </p:cNvSpPr>
          <p:nvPr userDrawn="1"/>
        </p:nvSpPr>
        <p:spPr bwMode="auto">
          <a:xfrm flipH="1">
            <a:off x="1301750" y="2178274"/>
            <a:ext cx="0" cy="1112838"/>
          </a:xfrm>
          <a:prstGeom prst="line">
            <a:avLst/>
          </a:prstGeom>
          <a:noFill/>
          <a:ln w="38100" cap="flat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zec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/>
          <p:cNvSpPr>
            <a:spLocks noGrp="1"/>
          </p:cNvSpPr>
          <p:nvPr>
            <p:ph type="pic" sz="quarter" idx="16"/>
          </p:nvPr>
        </p:nvSpPr>
        <p:spPr>
          <a:xfrm>
            <a:off x="0" y="1962250"/>
            <a:ext cx="24385588" cy="1175533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26" hasCustomPrompt="1"/>
          </p:nvPr>
        </p:nvSpPr>
        <p:spPr>
          <a:xfrm>
            <a:off x="16297250" y="11179274"/>
            <a:ext cx="7560840" cy="1944216"/>
          </a:xfrm>
          <a:solidFill>
            <a:srgbClr val="010306">
              <a:alpha val="57647"/>
            </a:srgbClr>
          </a:solidFill>
        </p:spPr>
        <p:txBody>
          <a:bodyPr lIns="108000" tIns="108000" rIns="10800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1" baseline="0">
                <a:solidFill>
                  <a:srgbClr val="E1E3E9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PODPIS DO ILUSTRACJI </a:t>
            </a:r>
            <a:r>
              <a:rPr lang="en-US" sz="2500" dirty="0" smtClean="0">
                <a:solidFill>
                  <a:srgbClr val="CCCCCC"/>
                </a:solidFill>
                <a:latin typeface="Tahoma Bold" charset="0"/>
                <a:ea typeface="Tahoma Bold" charset="0"/>
                <a:cs typeface="Tahoma Bold" charset="0"/>
                <a:sym typeface="Tahoma Bold" charset="0"/>
              </a:rPr>
              <a:t>|</a:t>
            </a:r>
            <a:r>
              <a:rPr lang="pl-PL" dirty="0" smtClean="0"/>
              <a:t> TYTUŁ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25" hasCustomPrompt="1"/>
          </p:nvPr>
        </p:nvSpPr>
        <p:spPr>
          <a:xfrm>
            <a:off x="16297250" y="11899354"/>
            <a:ext cx="7560841" cy="1224136"/>
          </a:xfrm>
          <a:noFill/>
        </p:spPr>
        <p:txBody>
          <a:bodyPr lIns="180000" tIns="0" rIns="180000" bIns="180000">
            <a:normAutofit/>
          </a:bodyPr>
          <a:lstStyle>
            <a:lvl1pPr marL="0" indent="0" algn="l">
              <a:spcBef>
                <a:spcPts val="0"/>
              </a:spcBef>
              <a:buNone/>
              <a:defRPr sz="2500" b="0" baseline="0">
                <a:solidFill>
                  <a:srgbClr val="CCCCCC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Wpisz informacje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9281" y="2394394"/>
            <a:ext cx="20406562" cy="864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80" y="4122490"/>
            <a:ext cx="21947029" cy="928903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9860400" y="306000"/>
            <a:ext cx="0" cy="76041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4" name="Prostokąt 63"/>
          <p:cNvSpPr/>
          <p:nvPr/>
        </p:nvSpPr>
        <p:spPr>
          <a:xfrm>
            <a:off x="0" y="0"/>
            <a:ext cx="24385588" cy="1890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794" y="168383"/>
            <a:ext cx="2699380" cy="1686453"/>
          </a:xfrm>
          <a:prstGeom prst="rect">
            <a:avLst/>
          </a:prstGeom>
        </p:spPr>
      </p:pic>
      <p:sp>
        <p:nvSpPr>
          <p:cNvPr id="13" name="Symbol zastępczy tekstu 9"/>
          <p:cNvSpPr txBox="1">
            <a:spLocks/>
          </p:cNvSpPr>
          <p:nvPr userDrawn="1"/>
        </p:nvSpPr>
        <p:spPr>
          <a:xfrm>
            <a:off x="1995734" y="642888"/>
            <a:ext cx="18866096" cy="864096"/>
          </a:xfrm>
          <a:prstGeom prst="rect">
            <a:avLst/>
          </a:prstGeom>
        </p:spPr>
        <p:txBody>
          <a:bodyPr lIns="0" tIns="0" bIns="0" anchor="ctr">
            <a:normAutofit/>
          </a:bodyPr>
          <a:lstStyle>
            <a:lvl1pPr marL="0" indent="0" algn="ctr" defTabSz="2177278" rtl="0" eaLnBrk="1" latinLnBrk="0" hangingPunct="1">
              <a:spcBef>
                <a:spcPts val="0"/>
              </a:spcBef>
              <a:buFont typeface="Arial" pitchFamily="34" charset="0"/>
              <a:buNone/>
              <a:defRPr sz="44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AKCJA SPOŁECZNO-EDUKACYJNA ŻONKILE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41"/>
            <a:ext cx="2139704" cy="20818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52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2177278" rtl="0" eaLnBrk="1" latinLnBrk="0" hangingPunct="1">
        <a:spcBef>
          <a:spcPct val="0"/>
        </a:spcBef>
        <a:buNone/>
        <a:defRPr sz="4800" b="1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rgbClr val="4D4D4D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B72C2-38FA-4AB2-971A-8C3A93A6B561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AF91-ADB0-48CD-8B38-511EBFEB1E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54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1103562" y="2322290"/>
            <a:ext cx="21947029" cy="1224040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73. ROCZNICA POWSTANIA W GETCIE WARSZAWSKIM</a:t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10430936" y="11755338"/>
            <a:ext cx="9729554" cy="810246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Wolontariusze Muzeum POLIN</a:t>
            </a:r>
          </a:p>
          <a:p>
            <a:r>
              <a:rPr lang="pl-PL" b="0" dirty="0"/>
              <a:t>Fot. Kajus W. Pyrz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22" y="3803970"/>
            <a:ext cx="11515264" cy="7684520"/>
          </a:xfrm>
          <a:prstGeom prst="rect">
            <a:avLst/>
          </a:prstGeom>
        </p:spPr>
      </p:pic>
      <p:pic>
        <p:nvPicPr>
          <p:cNvPr id="3074" name="Picture 2" descr="G:\Grant\Komponent 2 - sprawy bieżące\2016\Żonkile 2016\LOGO\logo73-P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2" y="4133602"/>
            <a:ext cx="7559675" cy="73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712074" y="3762450"/>
            <a:ext cx="17713968" cy="9198990"/>
          </a:xfrm>
        </p:spPr>
        <p:txBody>
          <a:bodyPr>
            <a:normAutofit fontScale="92500"/>
          </a:bodyPr>
          <a:lstStyle/>
          <a:p>
            <a:r>
              <a:rPr lang="pl-PL" sz="3600" dirty="0" smtClean="0"/>
              <a:t>      </a:t>
            </a:r>
            <a:r>
              <a:rPr lang="pl-PL" sz="3600" dirty="0"/>
              <a:t>W </a:t>
            </a:r>
            <a:r>
              <a:rPr lang="pl-PL" sz="3600" dirty="0" smtClean="0"/>
              <a:t>2016 </a:t>
            </a:r>
            <a:r>
              <a:rPr lang="pl-PL" sz="3600" dirty="0"/>
              <a:t>roku obchodzimy </a:t>
            </a:r>
            <a:r>
              <a:rPr lang="pl-PL" sz="3600" dirty="0" smtClean="0"/>
              <a:t>73. </a:t>
            </a:r>
            <a:r>
              <a:rPr lang="pl-PL" sz="3600" dirty="0"/>
              <a:t>rocznicę Powstania w Getcie Warszawskim, które było pierwszym miejskim powstaniem w okupowanej Europie. </a:t>
            </a:r>
          </a:p>
          <a:p>
            <a:r>
              <a:rPr lang="pl-PL" sz="3600" dirty="0" smtClean="0"/>
              <a:t>	</a:t>
            </a:r>
          </a:p>
          <a:p>
            <a:pPr algn="just"/>
            <a:r>
              <a:rPr lang="pl-PL" sz="3600" dirty="0"/>
              <a:t>	</a:t>
            </a:r>
            <a:r>
              <a:rPr lang="pl-PL" sz="3600" dirty="0" smtClean="0"/>
              <a:t>Po </a:t>
            </a:r>
            <a:r>
              <a:rPr lang="pl-PL" sz="3600" dirty="0"/>
              <a:t>wielkiej akcji deportacyjnej latem 1942 r., w czasie której wywieziono do Treblinki prawie 300 tys. Żydów warszawskich, w getcie pozostało 60 tys. osób. </a:t>
            </a:r>
            <a:r>
              <a:rPr lang="pl-PL" sz="3600" dirty="0" smtClean="0"/>
              <a:t>Kiedy 19 </a:t>
            </a:r>
            <a:r>
              <a:rPr lang="pl-PL" sz="3600" dirty="0"/>
              <a:t>kwietnia 1943 r. oddziały niemieckie przystąpiły do ostatecznej likwidacji getta, przeciwstawili im się </a:t>
            </a:r>
            <a:r>
              <a:rPr lang="pl-PL" sz="3600" dirty="0" smtClean="0"/>
              <a:t>członkowie </a:t>
            </a:r>
            <a:r>
              <a:rPr lang="pl-PL" sz="3600" dirty="0"/>
              <a:t>Żydowskiej Organizacji Bojowej (ŻOB) i Żydowskiego Związku Wojskowego (ŻZW). W nierównej walce słabo uzbrojeni bojowcy wytrwali trzy tygodnie. W tym czasie Niemcy zrównali getto z ziemią, metodycznie paląc dom po domu, zabijając i wywożąc do obozów mieszkańców getta. 8 maja w otoczonym przez Niemców bunkrze przy ulicy Miłej przywódca powstania Mordechaj Anielewicz </a:t>
            </a:r>
            <a:r>
              <a:rPr lang="pl-PL" sz="3600" dirty="0" smtClean="0"/>
              <a:t>i </a:t>
            </a:r>
            <a:r>
              <a:rPr lang="pl-PL" sz="3600" dirty="0"/>
              <a:t>grupa kilkudziesięciu </a:t>
            </a:r>
            <a:r>
              <a:rPr lang="pl-PL" sz="3600" dirty="0" smtClean="0"/>
              <a:t>ŻOB-</a:t>
            </a:r>
            <a:r>
              <a:rPr lang="pl-PL" sz="3600" dirty="0" err="1" smtClean="0"/>
              <a:t>owców</a:t>
            </a:r>
            <a:r>
              <a:rPr lang="pl-PL" sz="3600" dirty="0" smtClean="0"/>
              <a:t> odebrali </a:t>
            </a:r>
            <a:r>
              <a:rPr lang="pl-PL" sz="3600" dirty="0"/>
              <a:t>sobie </a:t>
            </a:r>
            <a:r>
              <a:rPr lang="pl-PL" sz="3600" dirty="0" smtClean="0"/>
              <a:t>życie. </a:t>
            </a:r>
            <a:r>
              <a:rPr lang="pl-PL" sz="3600" dirty="0"/>
              <a:t>Nielicznym bojowcom udało się wydostać kanałami z płonącego getta. Jednym z nich był ostatni dowódca ŻOB Marek Edelman, który zmarł w 2009 r.</a:t>
            </a:r>
          </a:p>
          <a:p>
            <a:pPr algn="just"/>
            <a:r>
              <a:rPr lang="pl-PL" sz="3600" dirty="0" smtClean="0"/>
              <a:t>	</a:t>
            </a:r>
          </a:p>
          <a:p>
            <a:pPr algn="just"/>
            <a:r>
              <a:rPr lang="pl-PL" sz="3600" dirty="0"/>
              <a:t>	</a:t>
            </a:r>
            <a:r>
              <a:rPr lang="pl-PL" sz="3600" dirty="0" smtClean="0"/>
              <a:t>Za </a:t>
            </a:r>
            <a:r>
              <a:rPr lang="pl-PL" sz="3600" dirty="0"/>
              <a:t>symboliczną datę zakończenia powstania uznaje się 16 maja 1943 r., gdy Niemcy wysadzili Wielką Synagogę na </a:t>
            </a:r>
            <a:r>
              <a:rPr lang="pl-PL" sz="3600" dirty="0" err="1"/>
              <a:t>Tłomackiem</a:t>
            </a:r>
            <a:r>
              <a:rPr lang="pl-PL" sz="3600" dirty="0"/>
              <a:t>. Getto warszawskie przestało istnieć.</a:t>
            </a:r>
          </a:p>
          <a:p>
            <a:pPr>
              <a:lnSpc>
                <a:spcPct val="160000"/>
              </a:lnSpc>
            </a:pPr>
            <a:endParaRPr lang="pl-PL" sz="3200" dirty="0"/>
          </a:p>
        </p:txBody>
      </p:sp>
      <p:pic>
        <p:nvPicPr>
          <p:cNvPr id="6" name="Picture 4" descr="https://encrypted-tbn2.gstatic.com/images?q=tbn:ANd9GcRx-5oqUPoSrt-3lLhlOhT2jMQC2HjKuvlGKWxqrZ78pSFNYWBK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b="13963"/>
          <a:stretch>
            <a:fillRect/>
          </a:stretch>
        </p:blipFill>
        <p:spPr bwMode="auto">
          <a:xfrm>
            <a:off x="311474" y="4482530"/>
            <a:ext cx="609526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527498" y="2250282"/>
            <a:ext cx="22639931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POWSTANIE</a:t>
            </a:r>
            <a:r>
              <a:rPr kumimoji="0" lang="pl-PL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W GETCIE WARSZAWSKIM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5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/>
        </p:nvSpPr>
        <p:spPr>
          <a:xfrm>
            <a:off x="527498" y="2250282"/>
            <a:ext cx="22639931" cy="13756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OBCHODY 73. ROCZNICY POWSTANIA W GETCIE WARSZAWSKIM  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half" idx="4294967295"/>
          </p:nvPr>
        </p:nvSpPr>
        <p:spPr>
          <a:xfrm>
            <a:off x="527498" y="3625892"/>
            <a:ext cx="10976390" cy="93610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16000" dirty="0" smtClean="0"/>
              <a:t>Żonkile </a:t>
            </a:r>
            <a:r>
              <a:rPr lang="pl-PL" sz="16000" dirty="0"/>
              <a:t>związane są z postacią Marka Edelmana, ostatniego przywódcy Żydowskiej Organizacji Bojowej. W każdą rocznicę powstania składał on pod pomnikiem Bohaterów Getta w Warszawie bukiet żółtych kwiatów, często były to właśnie żonkile. Tę tradycję kontynuuje Muzeum POLIN, rozdając podczas obchodów </a:t>
            </a:r>
            <a:r>
              <a:rPr lang="pl-PL" sz="16000" dirty="0" smtClean="0"/>
              <a:t>73. </a:t>
            </a:r>
            <a:r>
              <a:rPr lang="pl-PL" sz="16000" dirty="0"/>
              <a:t>rocznicy powstania tysiące papierowych kwiatów.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sz="160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16000" dirty="0" smtClean="0"/>
              <a:t>Pamiętajmy </a:t>
            </a:r>
            <a:r>
              <a:rPr lang="pl-PL" sz="16000" dirty="0"/>
              <a:t>o bohaterach z 1943 </a:t>
            </a:r>
            <a:r>
              <a:rPr lang="pl-PL" sz="16000" dirty="0" smtClean="0"/>
              <a:t>r., </a:t>
            </a:r>
            <a:r>
              <a:rPr lang="pl-PL" sz="16000" dirty="0"/>
              <a:t>którzy stanęli do walki o ludzką godność i którzy są częścią naszej wspólnej historii</a:t>
            </a:r>
            <a:r>
              <a:rPr lang="pl-PL" sz="16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pl-PL" sz="16000" dirty="0"/>
          </a:p>
          <a:p>
            <a:pPr marL="0" indent="0" algn="just">
              <a:lnSpc>
                <a:spcPct val="150000"/>
              </a:lnSpc>
              <a:buNone/>
            </a:pPr>
            <a:endParaRPr lang="pl-PL" sz="16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l-PL" sz="9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8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pl-PL" sz="4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l-PL" sz="4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1760746" y="11899354"/>
            <a:ext cx="119533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Obchody </a:t>
            </a:r>
            <a:r>
              <a:rPr lang="pl-PL" sz="23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 rocznicy Powstania w Getcie Warszawskim</a:t>
            </a:r>
          </a:p>
          <a:p>
            <a:r>
              <a:rPr lang="pl-PL" sz="23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Fot. Muzeum Historii </a:t>
            </a:r>
            <a:r>
              <a:rPr lang="pl-PL" sz="230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Żydów Polskich POLIN</a:t>
            </a:r>
            <a:endParaRPr lang="pl-PL" sz="2300" dirty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4899" y="3625892"/>
            <a:ext cx="11919057" cy="7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71514" y="2178274"/>
            <a:ext cx="21875021" cy="15841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IDEA I CEL AKCJI SPOŁECZNEJ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671514" y="3474418"/>
            <a:ext cx="13825536" cy="90454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Żonkile symbolizują pamięć, szacunek i nadzieję. Kwitną w tym samym czasie, gdy obchodzona jest rocznica Powstania w Getcie Warszawskim. 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endParaRPr lang="pl-PL" sz="144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Odwołując się do tego wyrazistego symbolu, pragniemy, aby mieszkańcy Warszawy i innych miejscowości wykonali prosty gest, przypinając mały, żółty kwiat do swoich ubrań.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endParaRPr lang="pl-PL" sz="144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Celem akcji jest przywrócenie pamięci o Powstaniu w Getcie Warszawskim.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</a:pPr>
            <a:endParaRPr lang="pl-PL" sz="144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Chcemy, aby pamięć o Powstaniu była jednym z elementów kształtujących tożsamość mieszkańców stolicy i całej Polski.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pl-PL" sz="144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pl-PL" sz="144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Nasze działania mają na celu budowanie wspólnej świadomości historycznej Polaków i Żydów.</a:t>
            </a:r>
            <a:endParaRPr lang="pl-PL" sz="12800" dirty="0" smtClean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6479" marR="0" lvl="0" indent="-816479" algn="just" defTabSz="217727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12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6479" marR="0" lvl="0" indent="-816479" algn="just" defTabSz="2177278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az 7" descr="Marek_Edelman_Fot_Mariusz_Kubik_Warsaw_April19_2009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1186" y="2178274"/>
            <a:ext cx="7344816" cy="97930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5721186" y="12043370"/>
            <a:ext cx="83763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Źródło: http</a:t>
            </a:r>
            <a:r>
              <a:rPr lang="pl-PL" sz="2300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://pl.wikipedia.org/wiki/Plik:Marek_Edelman_Fot_Mariusz_Kubik_Warsaw_April19_2009_03.jpg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 txBox="1">
            <a:spLocks/>
          </p:cNvSpPr>
          <p:nvPr/>
        </p:nvSpPr>
        <p:spPr>
          <a:xfrm>
            <a:off x="599506" y="2466306"/>
            <a:ext cx="22538504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ORGANIZATOR AKCJI – MUZEUM HISTORII ŻYDÓW POLSKICH POLIN</a:t>
            </a:r>
            <a:endParaRPr kumimoji="0" lang="pl-PL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Symbol zastępczy tekstu 5"/>
          <p:cNvSpPr>
            <a:spLocks noGrp="1"/>
          </p:cNvSpPr>
          <p:nvPr>
            <p:ph type="body" sz="half" idx="4294967295"/>
          </p:nvPr>
        </p:nvSpPr>
        <p:spPr>
          <a:xfrm>
            <a:off x="455490" y="3762450"/>
            <a:ext cx="23114568" cy="9649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3600" b="1" dirty="0"/>
              <a:t>Muzeum POLIN </a:t>
            </a:r>
            <a:r>
              <a:rPr lang="pl-PL" sz="3600" dirty="0"/>
              <a:t>powstało w symbolicznym miejscu w centrum Warszawy: na Muranowie </a:t>
            </a:r>
            <a:r>
              <a:rPr lang="pl-PL" sz="3600" i="1" dirty="0"/>
              <a:t>–</a:t>
            </a:r>
            <a:r>
              <a:rPr lang="pl-PL" sz="3600" dirty="0"/>
              <a:t> zatem w przedwojennej dzielnicy zamieszkałej głównie przez Żydów; w czasie wojny przekształconej przez Niemców w getto. Muzeum dopełnia historię tego miejsca: pobliski pomnik Bohaterów Getta upamiętnia, jak polscy Żydzi ginęli, muzeum zaś przypomina, jak żyli.  Dlatego nazywamy je „muzeum życia</a:t>
            </a:r>
            <a:r>
              <a:rPr lang="pl-PL" sz="3600" dirty="0" smtClean="0"/>
              <a:t>”.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3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Muzeum realizuje model nowoczesnego muzealnictwa, w którym działalność wystawiennicza i naukowa łączy się z bogatym programem kulturalnym i edukacyjnym. </a:t>
            </a:r>
            <a:endParaRPr lang="pl-PL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3600" dirty="0"/>
              <a:t>Sercem muzeum jest interaktywna wystawa stała, której oficjalne otwarcie odbyło się 28 października 2014  r. Wystawa stała to podróż przez 1000 lat historii Żydów polskich – od średniowiecza do współczesności. Zwiedzający poznają odpowiedzi na pytania: jak Żydzi pojawili się w Polsce? W jaki sposób nasz kraj stał się niegdyś centrum żydowskiej diaspory i domem największej społeczności żydowskiej na świecie? Jak przestał nim być i jak odradza się tu życie żydowskie? Wystawa składa się z ośmiu galerii, które na powierzchni ponad 4000 m2 opowiadają o kulturze i dziedzictwie polskich Żydów. Są to galerie: Las (legendy o początkach obecności Żydów w Polsce), Pierwsze </a:t>
            </a:r>
            <a:r>
              <a:rPr lang="pl-PL" sz="3600" dirty="0" smtClean="0"/>
              <a:t>spotkania, </a:t>
            </a:r>
            <a:r>
              <a:rPr lang="pl-PL" sz="3600" dirty="0" err="1"/>
              <a:t>Paradisus</a:t>
            </a:r>
            <a:r>
              <a:rPr lang="pl-PL" sz="3600" dirty="0"/>
              <a:t> </a:t>
            </a:r>
            <a:r>
              <a:rPr lang="pl-PL" sz="3600" dirty="0" err="1" smtClean="0"/>
              <a:t>Iudaeorum</a:t>
            </a:r>
            <a:r>
              <a:rPr lang="pl-PL" sz="3600" dirty="0" smtClean="0"/>
              <a:t>, Miasteczko, </a:t>
            </a:r>
            <a:r>
              <a:rPr lang="pl-PL" sz="3600" dirty="0"/>
              <a:t>Wyzwania </a:t>
            </a:r>
            <a:r>
              <a:rPr lang="pl-PL" sz="3600" dirty="0" smtClean="0"/>
              <a:t>Nowoczesności, </a:t>
            </a:r>
            <a:r>
              <a:rPr lang="pl-PL" sz="3600" dirty="0"/>
              <a:t>Na żydowskiej </a:t>
            </a:r>
            <a:r>
              <a:rPr lang="pl-PL" sz="3600" dirty="0" smtClean="0"/>
              <a:t>ulicy, Zagłada </a:t>
            </a:r>
            <a:r>
              <a:rPr lang="pl-PL" sz="3600" dirty="0"/>
              <a:t>i </a:t>
            </a:r>
            <a:r>
              <a:rPr lang="pl-PL" sz="3600" dirty="0" smtClean="0"/>
              <a:t>Powojnie.</a:t>
            </a:r>
            <a:endParaRPr lang="pl-PL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671514" y="3298724"/>
            <a:ext cx="10369152" cy="97527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endParaRPr lang="pl-PL" sz="3600" dirty="0">
              <a:solidFill>
                <a:srgbClr val="333333"/>
              </a:solidFill>
              <a:latin typeface="Verdana" pitchFamily="34" charset="0"/>
              <a:ea typeface="ヒラギノ角ゴ ProN W3"/>
              <a:cs typeface="ヒラギノ角ゴ ProN W3"/>
            </a:endParaRP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www.polin.pl/zonkile</a:t>
            </a:r>
            <a:endParaRPr lang="pl-PL" sz="4000" dirty="0">
              <a:solidFill>
                <a:srgbClr val="333333"/>
              </a:solidFill>
            </a:endParaRPr>
          </a:p>
          <a:p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pl-PL" sz="6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KONTAKT:</a:t>
            </a:r>
          </a:p>
          <a:p>
            <a:pPr>
              <a:lnSpc>
                <a:spcPct val="150000"/>
              </a:lnSpc>
            </a:pPr>
            <a:r>
              <a:rPr lang="pl-PL" sz="4000" b="1" dirty="0">
                <a:solidFill>
                  <a:srgbClr val="333333"/>
                </a:solidFill>
              </a:rPr>
              <a:t>Maria Mossakowska</a:t>
            </a: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Koordynatorka projektu</a:t>
            </a: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mmossakowska@polin.pl</a:t>
            </a: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Tel. 604 346 750</a:t>
            </a:r>
          </a:p>
          <a:p>
            <a:pPr>
              <a:lnSpc>
                <a:spcPct val="150000"/>
              </a:lnSpc>
            </a:pPr>
            <a:r>
              <a:rPr lang="pl-PL" sz="4000" b="1" dirty="0" smtClean="0">
                <a:solidFill>
                  <a:srgbClr val="333333"/>
                </a:solidFill>
              </a:rPr>
              <a:t>Zofia Mioduszewska</a:t>
            </a: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Kontakt dla szkół spoza Warszawy</a:t>
            </a: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zonkile@polin.pl</a:t>
            </a: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Tel. </a:t>
            </a:r>
            <a:r>
              <a:rPr lang="pl-PL" sz="4000" dirty="0">
                <a:solidFill>
                  <a:srgbClr val="333333"/>
                </a:solidFill>
              </a:rPr>
              <a:t>501 950 </a:t>
            </a:r>
            <a:r>
              <a:rPr lang="pl-PL" sz="4000" dirty="0" smtClean="0">
                <a:solidFill>
                  <a:srgbClr val="333333"/>
                </a:solidFill>
              </a:rPr>
              <a:t>551</a:t>
            </a:r>
            <a:endParaRPr lang="pl-PL" sz="4000" dirty="0">
              <a:solidFill>
                <a:srgbClr val="333333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4000" b="1" dirty="0">
                <a:solidFill>
                  <a:srgbClr val="333333"/>
                </a:solidFill>
              </a:rPr>
              <a:t>Ewa </a:t>
            </a:r>
            <a:r>
              <a:rPr lang="pl-PL" sz="4000" b="1" dirty="0" smtClean="0">
                <a:solidFill>
                  <a:srgbClr val="333333"/>
                </a:solidFill>
              </a:rPr>
              <a:t>Celińska-Spodar, Joanna </a:t>
            </a:r>
            <a:r>
              <a:rPr lang="pl-PL" sz="4000" b="1" dirty="0">
                <a:solidFill>
                  <a:srgbClr val="333333"/>
                </a:solidFill>
              </a:rPr>
              <a:t>Pitucha</a:t>
            </a:r>
          </a:p>
          <a:p>
            <a:pPr>
              <a:lnSpc>
                <a:spcPct val="150000"/>
              </a:lnSpc>
            </a:pPr>
            <a:r>
              <a:rPr lang="pl-PL" sz="4000" dirty="0">
                <a:solidFill>
                  <a:srgbClr val="333333"/>
                </a:solidFill>
              </a:rPr>
              <a:t>Centrum Wolontariatu Muzeum Historii Żydów Polskich </a:t>
            </a:r>
          </a:p>
          <a:p>
            <a:pPr>
              <a:lnSpc>
                <a:spcPct val="150000"/>
              </a:lnSpc>
            </a:pPr>
            <a:r>
              <a:rPr lang="pl-PL" sz="4000" dirty="0" smtClean="0">
                <a:solidFill>
                  <a:srgbClr val="333333"/>
                </a:solidFill>
              </a:rPr>
              <a:t>wolontariusz@polin.pl</a:t>
            </a:r>
            <a:endParaRPr lang="pl-PL" sz="4000" dirty="0">
              <a:solidFill>
                <a:srgbClr val="333333"/>
              </a:solidFill>
            </a:endParaRPr>
          </a:p>
          <a:p>
            <a:endParaRPr lang="pl-PL" sz="4000" dirty="0" smtClean="0">
              <a:solidFill>
                <a:srgbClr val="333333"/>
              </a:solidFill>
            </a:endParaRPr>
          </a:p>
          <a:p>
            <a:endParaRPr lang="pl-PL" sz="4000" dirty="0" smtClean="0">
              <a:solidFill>
                <a:schemeClr val="tx1"/>
              </a:solidFill>
            </a:endParaRPr>
          </a:p>
          <a:p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671514" y="2250282"/>
            <a:ext cx="13681520" cy="18002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WIĘCEJ INFORMACJI NA STRONACH:</a:t>
            </a:r>
          </a:p>
          <a:p>
            <a:endParaRPr lang="pl-PL" dirty="0"/>
          </a:p>
        </p:txBody>
      </p:sp>
      <p:pic>
        <p:nvPicPr>
          <p:cNvPr id="1026" name="Picture 2" descr="C:\Users\mmossakowska\Downloads\1 fot.W.Kryński_Muzeum Historii Żydów Polskich PO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74" y="4482530"/>
            <a:ext cx="12560837" cy="63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1143084" y="11391842"/>
            <a:ext cx="1044116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6479" indent="-816479">
              <a:spcBef>
                <a:spcPct val="20000"/>
              </a:spcBef>
            </a:pPr>
            <a:r>
              <a:rPr lang="pl-PL" sz="23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Muzeum Historii Żydów Polskich POLIN </a:t>
            </a:r>
          </a:p>
          <a:p>
            <a:pPr marL="816479" indent="-816479">
              <a:spcBef>
                <a:spcPct val="20000"/>
              </a:spcBef>
            </a:pPr>
            <a:r>
              <a:rPr lang="pl-PL" sz="2300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Zdj. W</a:t>
            </a:r>
            <a:r>
              <a:rPr lang="pl-PL" sz="2300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Kryński</a:t>
            </a:r>
            <a:endParaRPr lang="pl-PL" sz="2300" dirty="0">
              <a:solidFill>
                <a:srgbClr val="4D4D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44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Szablon_PO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Prezentacja_Szablon_POL</Template>
  <TotalTime>1950</TotalTime>
  <Words>433</Words>
  <Application>Microsoft Office PowerPoint</Application>
  <PresentationFormat>Niestandardowy</PresentationFormat>
  <Paragraphs>59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Prezentacja_Szablon_POL</vt:lpstr>
      <vt:lpstr>Projekt niestandardowy</vt:lpstr>
      <vt:lpstr>73. ROCZNICA POWSTANIA W GETCIE WARSZAWSKIM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MHZP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Harmonogram wydarzeń organizowanych przez Muzeum Historii Żydów Polskich w ramach obchodów 70. rocznicy Powstania w Getcie Warszawskim</dc:title>
  <dc:creator>maria mossakowska</dc:creator>
  <cp:lastModifiedBy>Kwiatkowski Karol</cp:lastModifiedBy>
  <cp:revision>63</cp:revision>
  <dcterms:created xsi:type="dcterms:W3CDTF">2013-01-25T12:11:16Z</dcterms:created>
  <dcterms:modified xsi:type="dcterms:W3CDTF">2016-03-21T15:37:11Z</dcterms:modified>
</cp:coreProperties>
</file>